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6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2EE8-E74D-4D9B-8A09-D6FFF336E2E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599B-F280-44E9-A43D-645B84F5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10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2EE8-E74D-4D9B-8A09-D6FFF336E2E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599B-F280-44E9-A43D-645B84F5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701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2EE8-E74D-4D9B-8A09-D6FFF336E2E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599B-F280-44E9-A43D-645B84F5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369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2EE8-E74D-4D9B-8A09-D6FFF336E2E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599B-F280-44E9-A43D-645B84F5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74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2EE8-E74D-4D9B-8A09-D6FFF336E2E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599B-F280-44E9-A43D-645B84F5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087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2EE8-E74D-4D9B-8A09-D6FFF336E2E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599B-F280-44E9-A43D-645B84F5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587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2EE8-E74D-4D9B-8A09-D6FFF336E2E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599B-F280-44E9-A43D-645B84F5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1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2EE8-E74D-4D9B-8A09-D6FFF336E2E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599B-F280-44E9-A43D-645B84F5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57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2EE8-E74D-4D9B-8A09-D6FFF336E2E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599B-F280-44E9-A43D-645B84F5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82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2EE8-E74D-4D9B-8A09-D6FFF336E2E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599B-F280-44E9-A43D-645B84F5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74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D2EE8-E74D-4D9B-8A09-D6FFF336E2E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8599B-F280-44E9-A43D-645B84F5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70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D2EE8-E74D-4D9B-8A09-D6FFF336E2E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8599B-F280-44E9-A43D-645B84F5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435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3514" y="957943"/>
            <a:ext cx="9144000" cy="64702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Chapter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6429" y="1849438"/>
            <a:ext cx="9808028" cy="4475162"/>
          </a:xfrm>
        </p:spPr>
        <p:txBody>
          <a:bodyPr/>
          <a:lstStyle/>
          <a:p>
            <a:pPr algn="l"/>
            <a:r>
              <a:rPr lang="en-US" sz="5400" dirty="0" smtClean="0"/>
              <a:t>Mutual Fund Industry</a:t>
            </a:r>
          </a:p>
          <a:p>
            <a:pPr algn="l"/>
            <a:endParaRPr lang="en-US" sz="5400" dirty="0"/>
          </a:p>
          <a:p>
            <a:pPr algn="l"/>
            <a:r>
              <a:rPr lang="en-US" sz="2000" dirty="0" smtClean="0"/>
              <a:t>(Who participate in Mutual Fund and how they do so. Also explain different choices available </a:t>
            </a:r>
            <a:r>
              <a:rPr lang="en-US" sz="2000" smtClean="0"/>
              <a:t>to them.</a:t>
            </a:r>
            <a:r>
              <a:rPr lang="en-US" sz="5400" smtClean="0"/>
              <a:t> </a:t>
            </a:r>
            <a:endParaRPr lang="en-US" sz="5400" dirty="0" smtClean="0"/>
          </a:p>
          <a:p>
            <a:pPr algn="l"/>
            <a:endParaRPr lang="en-US" sz="5400" dirty="0"/>
          </a:p>
          <a:p>
            <a:pPr algn="l"/>
            <a:endParaRPr lang="en-US" sz="5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125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Investment Objective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(1) Stock funds (also called equity funds)</a:t>
            </a:r>
          </a:p>
          <a:p>
            <a:r>
              <a:rPr lang="en-US" dirty="0"/>
              <a:t>(2) Bond funds</a:t>
            </a:r>
          </a:p>
          <a:p>
            <a:r>
              <a:rPr lang="en-US" dirty="0"/>
              <a:t>(3) Hybrid funds, and </a:t>
            </a:r>
          </a:p>
          <a:p>
            <a:r>
              <a:rPr lang="en-US" dirty="0"/>
              <a:t>(4) Money market funds</a:t>
            </a:r>
          </a:p>
        </p:txBody>
      </p:sp>
    </p:spTree>
    <p:extLst>
      <p:ext uri="{BB962C8B-B14F-4D97-AF65-F5344CB8AC3E}">
        <p14:creationId xmlns:p14="http://schemas.microsoft.com/office/powerpoint/2010/main" val="2047009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Equity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Equity funds share a common theme in that they all invest in stock</a:t>
            </a:r>
          </a:p>
          <a:p>
            <a:r>
              <a:rPr lang="en-US" dirty="0"/>
              <a:t>Three classes of Equity Funds are:</a:t>
            </a:r>
          </a:p>
          <a:p>
            <a:pPr lvl="1"/>
            <a:r>
              <a:rPr lang="en-US" dirty="0"/>
              <a:t>Capital appreciation funds</a:t>
            </a:r>
          </a:p>
          <a:p>
            <a:pPr lvl="1"/>
            <a:r>
              <a:rPr lang="en-US" dirty="0"/>
              <a:t>World funds, and </a:t>
            </a:r>
          </a:p>
          <a:p>
            <a:pPr lvl="1"/>
            <a:r>
              <a:rPr lang="en-US" dirty="0"/>
              <a:t>Total return funds</a:t>
            </a:r>
          </a:p>
        </p:txBody>
      </p:sp>
    </p:spTree>
    <p:extLst>
      <p:ext uri="{BB962C8B-B14F-4D97-AF65-F5344CB8AC3E}">
        <p14:creationId xmlns:p14="http://schemas.microsoft.com/office/powerpoint/2010/main" val="3610659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Bond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Strategic income bonds are the most popular and invest in a combination of U.S. corporate bonds to provide a high level of current income</a:t>
            </a:r>
          </a:p>
          <a:p>
            <a:r>
              <a:rPr lang="en-US" dirty="0"/>
              <a:t>Investors are trading safety for greater returns</a:t>
            </a:r>
          </a:p>
          <a:p>
            <a:r>
              <a:rPr lang="en-US" dirty="0"/>
              <a:t>Corporate bond funds invest primarily in high-grade corporate bonds</a:t>
            </a:r>
          </a:p>
          <a:p>
            <a:r>
              <a:rPr lang="en-US" dirty="0"/>
              <a:t>Government bonds are essentially default risk-free, but have relatively low returns</a:t>
            </a:r>
          </a:p>
          <a:p>
            <a:r>
              <a:rPr lang="en-US" dirty="0"/>
              <a:t>The state and national municipal (muni) bonds are tax-free</a:t>
            </a:r>
          </a:p>
          <a:p>
            <a:r>
              <a:rPr lang="en-US" dirty="0"/>
              <a:t>Bonds are not as risky as stocks</a:t>
            </a:r>
          </a:p>
        </p:txBody>
      </p:sp>
    </p:spTree>
    <p:extLst>
      <p:ext uri="{BB962C8B-B14F-4D97-AF65-F5344CB8AC3E}">
        <p14:creationId xmlns:p14="http://schemas.microsoft.com/office/powerpoint/2010/main" val="1577971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Hybrid funds combine stocks and bonds into one fund</a:t>
            </a:r>
          </a:p>
          <a:p>
            <a:r>
              <a:rPr lang="en-US" dirty="0"/>
              <a:t>It diversifies across different types of securities as well as across different issuers of a particular type of security</a:t>
            </a:r>
          </a:p>
          <a:p>
            <a:r>
              <a:rPr lang="en-US" dirty="0"/>
              <a:t>Despite this apparent convenience, most investors still prefer to choose separate funds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927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Money Market Funds (MMMFs)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MMMFs are open-end investment funds that invest only in money market securities</a:t>
            </a:r>
          </a:p>
          <a:p>
            <a:r>
              <a:rPr lang="en-US" dirty="0"/>
              <a:t>The funds usually have a minimum initial investment of $500 to $2,000. </a:t>
            </a:r>
          </a:p>
          <a:p>
            <a:r>
              <a:rPr lang="en-US" dirty="0"/>
              <a:t>The funds’ yields depend entirely on the performance of the securities purchased</a:t>
            </a:r>
          </a:p>
          <a:p>
            <a:r>
              <a:rPr lang="en-US" dirty="0"/>
              <a:t>MMMFs have check-writing privileges</a:t>
            </a:r>
          </a:p>
          <a:p>
            <a:r>
              <a:rPr lang="en-US" dirty="0"/>
              <a:t>Thus they are very popular with small investors</a:t>
            </a:r>
          </a:p>
        </p:txBody>
      </p:sp>
    </p:spTree>
    <p:extLst>
      <p:ext uri="{BB962C8B-B14F-4D97-AF65-F5344CB8AC3E}">
        <p14:creationId xmlns:p14="http://schemas.microsoft.com/office/powerpoint/2010/main" val="13569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Traditional funds employ investment managers who select stocks and bonds for the fund’s portfolio</a:t>
            </a:r>
          </a:p>
          <a:p>
            <a:r>
              <a:rPr lang="en-US" dirty="0"/>
              <a:t>An index fund contains the stocks in an index. </a:t>
            </a:r>
          </a:p>
          <a:p>
            <a:r>
              <a:rPr lang="en-US" dirty="0"/>
              <a:t>For example, Vanguard S&amp;P 500 index fund contains the 500 stocks in that index. </a:t>
            </a:r>
          </a:p>
          <a:p>
            <a:r>
              <a:rPr lang="en-US" dirty="0"/>
              <a:t>The stocks are held in a proportion such that changes to the fund value closely match changes to the index level</a:t>
            </a:r>
          </a:p>
          <a:p>
            <a:r>
              <a:rPr lang="en-US" dirty="0"/>
              <a:t>Index funds do not require managers to choose securities. As a result, these funds tend to have far lower fees than other actively managed funds</a:t>
            </a:r>
          </a:p>
        </p:txBody>
      </p:sp>
    </p:spTree>
    <p:extLst>
      <p:ext uri="{BB962C8B-B14F-4D97-AF65-F5344CB8AC3E}">
        <p14:creationId xmlns:p14="http://schemas.microsoft.com/office/powerpoint/2010/main" val="2414042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Mutual Fund Industry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Mutual funds pool the resources of many small investors </a:t>
            </a:r>
          </a:p>
          <a:p>
            <a:r>
              <a:rPr lang="en-US" dirty="0"/>
              <a:t>Mutual funds sell shares of the pooled fund and buy securities</a:t>
            </a:r>
          </a:p>
          <a:p>
            <a:r>
              <a:rPr lang="en-US" dirty="0"/>
              <a:t>The asset are transformed by issuing shares in small denominations and buying large blocks of securities</a:t>
            </a:r>
          </a:p>
          <a:p>
            <a:r>
              <a:rPr lang="en-US" dirty="0"/>
              <a:t>Mutual funds can take advantage of volume discounts on brokerage commissions and can purchase diversified portfolios of securities</a:t>
            </a:r>
          </a:p>
          <a:p>
            <a:r>
              <a:rPr lang="en-US" dirty="0"/>
              <a:t>This allows small investors to get benefits of lower transaction costs and take advantage of a reduction in risk by diversifying their portfolios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447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First Mutual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Mutual funds originated in mid to late 1800s in England and Scotland</a:t>
            </a:r>
          </a:p>
          <a:p>
            <a:r>
              <a:rPr lang="en-US" dirty="0"/>
              <a:t>Investment companies pooled the funds of investors with modest resources and used the money to invest in a number of different securities. </a:t>
            </a:r>
          </a:p>
          <a:p>
            <a:r>
              <a:rPr lang="en-US" dirty="0"/>
              <a:t>Later these companies began investing in the economic growth of the United States, mostly by purchasing American railroad bonds</a:t>
            </a:r>
          </a:p>
          <a:p>
            <a:r>
              <a:rPr lang="en-US" dirty="0"/>
              <a:t>The first fund in which new shares were issued was introduced in Boston in 1824.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30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Mutual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Liquidity intermediation</a:t>
            </a:r>
          </a:p>
          <a:p>
            <a:pPr>
              <a:lnSpc>
                <a:spcPct val="150000"/>
              </a:lnSpc>
            </a:pPr>
            <a:r>
              <a:rPr lang="en-US" dirty="0"/>
              <a:t>Denomination intermediation</a:t>
            </a:r>
          </a:p>
          <a:p>
            <a:pPr>
              <a:lnSpc>
                <a:spcPct val="150000"/>
              </a:lnSpc>
            </a:pPr>
            <a:r>
              <a:rPr lang="en-US" dirty="0"/>
              <a:t>Diversification</a:t>
            </a:r>
          </a:p>
          <a:p>
            <a:pPr>
              <a:lnSpc>
                <a:spcPct val="150000"/>
              </a:lnSpc>
            </a:pPr>
            <a:r>
              <a:rPr lang="en-US" dirty="0"/>
              <a:t>Cost advantages</a:t>
            </a:r>
          </a:p>
          <a:p>
            <a:pPr>
              <a:lnSpc>
                <a:spcPct val="150000"/>
              </a:lnSpc>
            </a:pPr>
            <a:r>
              <a:rPr lang="en-US" dirty="0"/>
              <a:t>Managerial expertise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434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7E693C-D86B-48EF-9BE7-14EE4C8FD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Liquidity intermediation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F196B0F-D153-4904-9EEB-CAD6E2DFF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Investors can convert their investments into cash quickly and at a low cost</a:t>
            </a:r>
          </a:p>
          <a:p>
            <a:r>
              <a:rPr lang="en-US" dirty="0"/>
              <a:t>Mutual funds allow investors to buy and redeem at any time and in any amount. </a:t>
            </a:r>
          </a:p>
          <a:p>
            <a:r>
              <a:rPr lang="en-US" dirty="0"/>
              <a:t>Some funds are designed to meet short-term transaction requirements and have no fees associated with redemption</a:t>
            </a:r>
          </a:p>
          <a:p>
            <a:r>
              <a:rPr lang="en-US" dirty="0"/>
              <a:t>Others are designed for longer-term investment and may have redemption fees if they are held only a short time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001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80FCCD-4DF5-4330-9A1E-5949E0B4B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Denomination intermediation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CF26EBF-F6AE-47D5-8872-A8945A609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Allows small investors access to securities they would be unable to purchase without the mutual fund. </a:t>
            </a:r>
          </a:p>
          <a:p>
            <a:r>
              <a:rPr lang="en-US" dirty="0"/>
              <a:t>As most money market securities are only available in large denominations, often in excess of $100,000. </a:t>
            </a:r>
          </a:p>
          <a:p>
            <a:r>
              <a:rPr lang="en-US" dirty="0"/>
              <a:t>By pooling money, the mutual fund can purchase these securities on behalf of investors.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167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56D078-FA69-4463-8548-EA903B5C4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Diversification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F83035-5214-4464-BEB9-C2CC8F959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Risk can be lowered by holding a portfolio of diversified securities rather than a limited number. </a:t>
            </a:r>
          </a:p>
          <a:p>
            <a:r>
              <a:rPr lang="en-US" dirty="0"/>
              <a:t>Small investors buying stocks individually find it difficult to diversify risk</a:t>
            </a:r>
          </a:p>
          <a:p>
            <a:r>
              <a:rPr lang="en-US" dirty="0"/>
              <a:t>Mutual funds provide a low-cost way to diversify into foreign stocks. </a:t>
            </a:r>
          </a:p>
          <a:p>
            <a:r>
              <a:rPr lang="en-US" dirty="0"/>
              <a:t>Significant </a:t>
            </a:r>
            <a:r>
              <a:rPr lang="en-US" b="1" dirty="0"/>
              <a:t>cost advantages </a:t>
            </a:r>
            <a:r>
              <a:rPr lang="en-US" dirty="0"/>
              <a:t>may accrue to mutual fund investors since Institutional investors negotiate much lower transaction fees</a:t>
            </a:r>
          </a:p>
          <a:p>
            <a:r>
              <a:rPr lang="en-US" dirty="0"/>
              <a:t>Another benefit of mutual fund is access to </a:t>
            </a:r>
            <a:r>
              <a:rPr lang="en-US" b="1" dirty="0"/>
              <a:t>managerial expertise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589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E5D155-0C60-4068-BABB-036284071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Mutual Fund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4570C4F-D731-4DB3-A076-BF3B65BDF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Complexes are defined as a group of funds under substantially common management, composed of one or more families of funds</a:t>
            </a:r>
          </a:p>
          <a:p>
            <a:r>
              <a:rPr lang="en-US" dirty="0"/>
              <a:t>Investments can usually be transferred among different funds within a family</a:t>
            </a:r>
          </a:p>
          <a:p>
            <a:r>
              <a:rPr lang="en-US" dirty="0"/>
              <a:t>In a </a:t>
            </a:r>
            <a:r>
              <a:rPr lang="en-US" b="1" dirty="0"/>
              <a:t>closed-end fund</a:t>
            </a:r>
            <a:r>
              <a:rPr lang="en-US" dirty="0"/>
              <a:t>, a fixed number of nonredeemable shares are sold at an initial offering and are then traded in the over-the-counter market like common stock</a:t>
            </a:r>
          </a:p>
          <a:p>
            <a:r>
              <a:rPr lang="en-US" dirty="0"/>
              <a:t>once shares have been sold, the fund cannot take in any more investment dollars</a:t>
            </a:r>
          </a:p>
          <a:p>
            <a:r>
              <a:rPr lang="en-US" dirty="0"/>
              <a:t>The advantage of closed-end funds to managers is that investors cannot make withdrawals</a:t>
            </a:r>
          </a:p>
        </p:txBody>
      </p:sp>
    </p:spTree>
    <p:extLst>
      <p:ext uri="{BB962C8B-B14F-4D97-AF65-F5344CB8AC3E}">
        <p14:creationId xmlns:p14="http://schemas.microsoft.com/office/powerpoint/2010/main" val="1522758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3D6443-ACDF-49DE-8043-61C38E2EA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Mutual Fund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69CCB1-2F83-44C7-9F44-CB10B9140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open-end fund </a:t>
            </a:r>
            <a:r>
              <a:rPr lang="en-US" dirty="0"/>
              <a:t>continually increases the number of shares outstanding. </a:t>
            </a:r>
          </a:p>
          <a:p>
            <a:r>
              <a:rPr lang="en-US" dirty="0"/>
              <a:t>The fund also agrees to buy back shares from investors at any time.</a:t>
            </a:r>
          </a:p>
          <a:p>
            <a:r>
              <a:rPr lang="en-US" dirty="0"/>
              <a:t>Each day the fund’s </a:t>
            </a:r>
            <a:r>
              <a:rPr lang="en-US" b="1" dirty="0"/>
              <a:t>net asset value </a:t>
            </a:r>
            <a:r>
              <a:rPr lang="en-US" dirty="0"/>
              <a:t>is computed based on the number of shares outstanding and the net assets of the fund</a:t>
            </a:r>
          </a:p>
          <a:p>
            <a:r>
              <a:rPr lang="en-US" dirty="0"/>
              <a:t>As the fund agrees to redeem shares at any time, the investment is very liquid</a:t>
            </a:r>
          </a:p>
          <a:p>
            <a:r>
              <a:rPr lang="en-US" dirty="0"/>
              <a:t>Also the open-end structure allows mutual funds to grow</a:t>
            </a:r>
          </a:p>
        </p:txBody>
      </p:sp>
    </p:spTree>
    <p:extLst>
      <p:ext uri="{BB962C8B-B14F-4D97-AF65-F5344CB8AC3E}">
        <p14:creationId xmlns:p14="http://schemas.microsoft.com/office/powerpoint/2010/main" val="2078465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877</Words>
  <Application>Microsoft Office PowerPoint</Application>
  <PresentationFormat>Widescreen</PresentationFormat>
  <Paragraphs>83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Chapter </vt:lpstr>
      <vt:lpstr>The Mutual Fund Industry</vt:lpstr>
      <vt:lpstr>The First Mutual Funds</vt:lpstr>
      <vt:lpstr>Benefits of Mutual Funds</vt:lpstr>
      <vt:lpstr>Liquidity intermediation</vt:lpstr>
      <vt:lpstr>Denomination intermediation</vt:lpstr>
      <vt:lpstr>Diversification</vt:lpstr>
      <vt:lpstr>Mutual Fund Structure</vt:lpstr>
      <vt:lpstr>Mutual Fund Structure</vt:lpstr>
      <vt:lpstr>Investment Objective Classes</vt:lpstr>
      <vt:lpstr>Equity Funds</vt:lpstr>
      <vt:lpstr>Bond Funds</vt:lpstr>
      <vt:lpstr>Hybrid Funds</vt:lpstr>
      <vt:lpstr>Money Market Funds (MMMFs)</vt:lpstr>
      <vt:lpstr>Index Funds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</dc:title>
  <dc:creator>Windows User</dc:creator>
  <cp:lastModifiedBy>Windows User</cp:lastModifiedBy>
  <cp:revision>1</cp:revision>
  <dcterms:created xsi:type="dcterms:W3CDTF">2020-04-13T13:46:05Z</dcterms:created>
  <dcterms:modified xsi:type="dcterms:W3CDTF">2020-04-13T13:52:12Z</dcterms:modified>
</cp:coreProperties>
</file>